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1" r:id="rId1"/>
  </p:sldMasterIdLst>
  <p:notesMasterIdLst>
    <p:notesMasterId r:id="rId9"/>
  </p:notesMasterIdLst>
  <p:sldIdLst>
    <p:sldId id="256" r:id="rId2"/>
    <p:sldId id="259" r:id="rId3"/>
    <p:sldId id="260" r:id="rId4"/>
    <p:sldId id="262" r:id="rId5"/>
    <p:sldId id="263" r:id="rId6"/>
    <p:sldId id="264" r:id="rId7"/>
    <p:sldId id="265" r:id="rId8"/>
  </p:sldIdLst>
  <p:sldSz cx="9144000" cy="5143500" type="screen16x9"/>
  <p:notesSz cx="5143500" cy="9144000"/>
  <p:embeddedFontLst>
    <p:embeddedFont>
      <p:font typeface="Inter" panose="020B0604020202020204" charset="0"/>
      <p:regular r:id="rId10"/>
      <p:bold r:id="rId11"/>
      <p:italic r:id="rId12"/>
      <p:boldItalic r:id="rId13"/>
    </p:embeddedFont>
    <p:embeddedFont>
      <p:font typeface="Poppins" panose="00000500000000000000" pitchFamily="2" charset="0"/>
      <p:regular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7EEDA6F-F536-4F2E-8592-661F891FD64A}">
  <a:tblStyle styleId="{47EEDA6F-F536-4F2E-8592-661F891FD64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99" d="100"/>
          <a:sy n="199" d="100"/>
        </p:scale>
        <p:origin x="68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" name="Google Shape;1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1" name="Google Shape;7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Google Shape;205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">
  <p:cSld name="DARK">
    <p:bg>
      <p:bgPr>
        <a:solidFill>
          <a:srgbClr val="04050D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 rtl="0">
              <a:spcBef>
                <a:spcPts val="0"/>
              </a:spcBef>
              <a:buNone/>
              <a:defRPr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5" descr="Woman wearing the Dreamz sleep mask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304" y="146304"/>
            <a:ext cx="3803904" cy="475488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5"/>
          <p:cNvSpPr txBox="1"/>
          <p:nvPr/>
        </p:nvSpPr>
        <p:spPr>
          <a:xfrm>
            <a:off x="4114800" y="822960"/>
            <a:ext cx="45720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5400"/>
              <a:buFont typeface="Poppins"/>
              <a:buNone/>
            </a:pPr>
            <a:r>
              <a:rPr lang="en-US" sz="540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Dreamz</a:t>
            </a:r>
            <a:endParaRPr sz="5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5"/>
          <p:cNvSpPr txBox="1"/>
          <p:nvPr/>
        </p:nvSpPr>
        <p:spPr>
          <a:xfrm>
            <a:off x="4114800" y="1783080"/>
            <a:ext cx="4480560" cy="1554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9A7F0"/>
              </a:buClr>
              <a:buSzPts val="1700"/>
              <a:buFont typeface="Poppins"/>
              <a:buNone/>
            </a:pPr>
            <a:r>
              <a:rPr lang="en-US" sz="1700" b="0" i="0" u="none" strike="noStrike" cap="none">
                <a:solidFill>
                  <a:srgbClr val="C9A7F0"/>
                </a:solidFill>
                <a:latin typeface="Poppins"/>
                <a:ea typeface="Poppins"/>
                <a:cs typeface="Poppins"/>
                <a:sym typeface="Poppins"/>
              </a:rPr>
              <a:t>An adaptive sleep mask for people with insomnia, starting with women in perimenopause and postmenopause</a:t>
            </a:r>
            <a:endParaRPr sz="1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5"/>
          <p:cNvSpPr txBox="1"/>
          <p:nvPr/>
        </p:nvSpPr>
        <p:spPr>
          <a:xfrm>
            <a:off x="4114800" y="3474720"/>
            <a:ext cx="429768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1300"/>
              <a:buFont typeface="Inter"/>
              <a:buNone/>
            </a:pPr>
            <a:r>
              <a:rPr lang="en-US" sz="13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Personalized neuro stimulation that senses and adapts through the night.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8" descr="Exploded view of the Dreamz mask: external layer with left and right electrodes, inner pouch, and inner foam holding a PPG sensor, temperature sensor, and acceleromete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/>
          <p:nvPr/>
        </p:nvSpPr>
        <p:spPr>
          <a:xfrm>
            <a:off x="7040880" y="457200"/>
            <a:ext cx="173736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55F7"/>
              </a:buClr>
              <a:buSzPts val="1100"/>
              <a:buFont typeface="Poppins"/>
              <a:buNone/>
            </a:pPr>
            <a:r>
              <a:rPr lang="en-US" sz="1100" b="1" i="0" u="none" strike="noStrike" cap="none">
                <a:solidFill>
                  <a:srgbClr val="A855F7"/>
                </a:solidFill>
                <a:latin typeface="Poppins"/>
                <a:ea typeface="Poppins"/>
                <a:cs typeface="Poppins"/>
                <a:sym typeface="Poppins"/>
              </a:rPr>
              <a:t>HOW IT WORKS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8"/>
          <p:cNvSpPr txBox="1"/>
          <p:nvPr/>
        </p:nvSpPr>
        <p:spPr>
          <a:xfrm>
            <a:off x="7040880" y="731520"/>
            <a:ext cx="173736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1500"/>
              <a:buFont typeface="Poppins"/>
              <a:buNone/>
            </a:pPr>
            <a:r>
              <a:rPr lang="en-US" sz="150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Three layers in one comfortable mask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8"/>
          <p:cNvSpPr txBox="1"/>
          <p:nvPr/>
        </p:nvSpPr>
        <p:spPr>
          <a:xfrm>
            <a:off x="7040880" y="1572768"/>
            <a:ext cx="173736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9A7F0"/>
              </a:buClr>
              <a:buSzPts val="1200"/>
              <a:buFont typeface="Poppins"/>
              <a:buNone/>
            </a:pPr>
            <a:r>
              <a:rPr lang="en-US" sz="1200" b="1" i="0" u="none" strike="noStrike" cap="none">
                <a:solidFill>
                  <a:srgbClr val="C9A7F0"/>
                </a:solidFill>
                <a:latin typeface="Poppins"/>
                <a:ea typeface="Poppins"/>
                <a:cs typeface="Poppins"/>
                <a:sym typeface="Poppins"/>
              </a:rPr>
              <a:t>Outer Layer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8"/>
          <p:cNvSpPr txBox="1"/>
          <p:nvPr/>
        </p:nvSpPr>
        <p:spPr>
          <a:xfrm>
            <a:off x="7040880" y="1847088"/>
            <a:ext cx="173736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1000"/>
              <a:buFont typeface="Inter"/>
              <a:buNone/>
            </a:pPr>
            <a:r>
              <a:rPr lang="en-US"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Two electrodes deliver gentle microcurrent to guide the brain from an alert state into a natural sleep-ready state.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8"/>
          <p:cNvSpPr txBox="1"/>
          <p:nvPr/>
        </p:nvSpPr>
        <p:spPr>
          <a:xfrm>
            <a:off x="7040880" y="2697480"/>
            <a:ext cx="173736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9A7F0"/>
              </a:buClr>
              <a:buSzPts val="1200"/>
              <a:buFont typeface="Poppins"/>
              <a:buNone/>
            </a:pPr>
            <a:r>
              <a:rPr lang="en-US" sz="1200" b="1" i="0" u="none" strike="noStrike" cap="none">
                <a:solidFill>
                  <a:srgbClr val="C9A7F0"/>
                </a:solidFill>
                <a:latin typeface="Poppins"/>
                <a:ea typeface="Poppins"/>
                <a:cs typeface="Poppins"/>
                <a:sym typeface="Poppins"/>
              </a:rPr>
              <a:t>Inner Foam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8"/>
          <p:cNvSpPr txBox="1"/>
          <p:nvPr/>
        </p:nvSpPr>
        <p:spPr>
          <a:xfrm>
            <a:off x="7040880" y="2971800"/>
            <a:ext cx="173736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1000"/>
              <a:buFont typeface="Inter"/>
              <a:buNone/>
            </a:pPr>
            <a:r>
              <a:rPr lang="en-US"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A PPG sensor, temperature sensor, and accelerometer track your night.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8"/>
          <p:cNvSpPr txBox="1"/>
          <p:nvPr/>
        </p:nvSpPr>
        <p:spPr>
          <a:xfrm>
            <a:off x="7040880" y="3657600"/>
            <a:ext cx="173736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9A7F0"/>
              </a:buClr>
              <a:buSzPts val="1200"/>
              <a:buFont typeface="Poppins"/>
              <a:buNone/>
            </a:pPr>
            <a:r>
              <a:rPr lang="en-US" sz="1200" b="1" i="0" u="none" strike="noStrike" cap="none">
                <a:solidFill>
                  <a:srgbClr val="C9A7F0"/>
                </a:solidFill>
                <a:latin typeface="Poppins"/>
                <a:ea typeface="Poppins"/>
                <a:cs typeface="Poppins"/>
                <a:sym typeface="Poppins"/>
              </a:rPr>
              <a:t>Adapts with AI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8"/>
          <p:cNvSpPr txBox="1"/>
          <p:nvPr/>
        </p:nvSpPr>
        <p:spPr>
          <a:xfrm>
            <a:off x="7040880" y="3931920"/>
            <a:ext cx="173736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1000"/>
              <a:buFont typeface="Inter"/>
              <a:buNone/>
            </a:pPr>
            <a:r>
              <a:rPr lang="en-US"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Supports natural sleep while AI personalizes stimulation from real-time physiological signals.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9"/>
          <p:cNvSpPr txBox="1"/>
          <p:nvPr/>
        </p:nvSpPr>
        <p:spPr>
          <a:xfrm>
            <a:off x="457200" y="25603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55F7"/>
              </a:buClr>
              <a:buSzPts val="1100"/>
              <a:buFont typeface="Poppins"/>
              <a:buNone/>
            </a:pPr>
            <a:r>
              <a:rPr lang="en-US" sz="1100" b="1" i="0" u="none" strike="noStrike" cap="none">
                <a:solidFill>
                  <a:srgbClr val="A855F7"/>
                </a:solidFill>
                <a:latin typeface="Poppins"/>
                <a:ea typeface="Poppins"/>
                <a:cs typeface="Poppins"/>
                <a:sym typeface="Poppins"/>
              </a:rPr>
              <a:t>CLINICAL VALIDATION &amp; TRACTION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9"/>
          <p:cNvSpPr txBox="1"/>
          <p:nvPr/>
        </p:nvSpPr>
        <p:spPr>
          <a:xfrm>
            <a:off x="457200" y="512064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2400"/>
              <a:buFont typeface="Poppins"/>
              <a:buNone/>
            </a:pPr>
            <a:r>
              <a:rPr lang="en-US" sz="240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Pilot questionnaires improved, and real demand backs it up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" y="1280160"/>
            <a:ext cx="5029200" cy="219456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9"/>
          <p:cNvSpPr/>
          <p:nvPr/>
        </p:nvSpPr>
        <p:spPr>
          <a:xfrm>
            <a:off x="5715000" y="1280160"/>
            <a:ext cx="2971800" cy="658368"/>
          </a:xfrm>
          <a:prstGeom prst="roundRect">
            <a:avLst>
              <a:gd name="adj" fmla="val 16667"/>
            </a:avLst>
          </a:prstGeom>
          <a:solidFill>
            <a:srgbClr val="0E1022"/>
          </a:solidFill>
          <a:ln w="12700" cap="flat" cmpd="sng">
            <a:solidFill>
              <a:srgbClr val="0E10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9"/>
          <p:cNvSpPr txBox="1"/>
          <p:nvPr/>
        </p:nvSpPr>
        <p:spPr>
          <a:xfrm>
            <a:off x="5897880" y="1335024"/>
            <a:ext cx="914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55F7"/>
              </a:buClr>
              <a:buSzPts val="2200"/>
              <a:buFont typeface="Poppins"/>
              <a:buNone/>
            </a:pPr>
            <a:r>
              <a:rPr lang="en-US" sz="2200" b="1" i="0" u="none" strike="noStrike" cap="none">
                <a:solidFill>
                  <a:srgbClr val="A855F7"/>
                </a:solidFill>
                <a:latin typeface="Poppins"/>
                <a:ea typeface="Poppins"/>
                <a:cs typeface="Poppins"/>
                <a:sym typeface="Poppins"/>
              </a:rPr>
              <a:t>−1.3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9"/>
          <p:cNvSpPr txBox="1"/>
          <p:nvPr/>
        </p:nvSpPr>
        <p:spPr>
          <a:xfrm>
            <a:off x="6858000" y="1371600"/>
            <a:ext cx="1783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1100"/>
              <a:buFont typeface="Poppins"/>
              <a:buNone/>
            </a:pPr>
            <a:r>
              <a:rPr lang="en-US" sz="110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Sleep quality (PSQI)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9"/>
          <p:cNvSpPr txBox="1"/>
          <p:nvPr/>
        </p:nvSpPr>
        <p:spPr>
          <a:xfrm>
            <a:off x="6858000" y="1645920"/>
            <a:ext cx="17830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1000"/>
              <a:buFont typeface="Inter"/>
              <a:buNone/>
            </a:pPr>
            <a:r>
              <a:rPr lang="en-US"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lower is better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9"/>
          <p:cNvSpPr/>
          <p:nvPr/>
        </p:nvSpPr>
        <p:spPr>
          <a:xfrm>
            <a:off x="5715000" y="2011680"/>
            <a:ext cx="2971800" cy="658368"/>
          </a:xfrm>
          <a:prstGeom prst="roundRect">
            <a:avLst>
              <a:gd name="adj" fmla="val 16667"/>
            </a:avLst>
          </a:prstGeom>
          <a:solidFill>
            <a:srgbClr val="0E1022"/>
          </a:solidFill>
          <a:ln w="12700" cap="flat" cmpd="sng">
            <a:solidFill>
              <a:srgbClr val="0E10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 txBox="1"/>
          <p:nvPr/>
        </p:nvSpPr>
        <p:spPr>
          <a:xfrm>
            <a:off x="5897880" y="2066544"/>
            <a:ext cx="914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55F7"/>
              </a:buClr>
              <a:buSzPts val="2200"/>
              <a:buFont typeface="Poppins"/>
              <a:buNone/>
            </a:pPr>
            <a:r>
              <a:rPr lang="en-US" sz="2200" b="1" i="0" u="none" strike="noStrike" cap="none">
                <a:solidFill>
                  <a:srgbClr val="A855F7"/>
                </a:solidFill>
                <a:latin typeface="Poppins"/>
                <a:ea typeface="Poppins"/>
                <a:cs typeface="Poppins"/>
                <a:sym typeface="Poppins"/>
              </a:rPr>
              <a:t>−1.8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9"/>
          <p:cNvSpPr txBox="1"/>
          <p:nvPr/>
        </p:nvSpPr>
        <p:spPr>
          <a:xfrm>
            <a:off x="6858000" y="2103120"/>
            <a:ext cx="1783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1100"/>
              <a:buFont typeface="Poppins"/>
              <a:buNone/>
            </a:pPr>
            <a:r>
              <a:rPr lang="en-US" sz="110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Mood (PHQ-9)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9"/>
          <p:cNvSpPr txBox="1"/>
          <p:nvPr/>
        </p:nvSpPr>
        <p:spPr>
          <a:xfrm>
            <a:off x="6858000" y="2377440"/>
            <a:ext cx="17830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1000"/>
              <a:buFont typeface="Inter"/>
              <a:buNone/>
            </a:pPr>
            <a:r>
              <a:rPr lang="en-US"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lower is better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9"/>
          <p:cNvSpPr/>
          <p:nvPr/>
        </p:nvSpPr>
        <p:spPr>
          <a:xfrm>
            <a:off x="5715000" y="2743200"/>
            <a:ext cx="2971800" cy="658368"/>
          </a:xfrm>
          <a:prstGeom prst="roundRect">
            <a:avLst>
              <a:gd name="adj" fmla="val 16667"/>
            </a:avLst>
          </a:prstGeom>
          <a:solidFill>
            <a:srgbClr val="0E1022"/>
          </a:solidFill>
          <a:ln w="12700" cap="flat" cmpd="sng">
            <a:solidFill>
              <a:srgbClr val="0E10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9"/>
          <p:cNvSpPr txBox="1"/>
          <p:nvPr/>
        </p:nvSpPr>
        <p:spPr>
          <a:xfrm>
            <a:off x="5897880" y="2798064"/>
            <a:ext cx="9144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55F7"/>
              </a:buClr>
              <a:buSzPts val="2200"/>
              <a:buFont typeface="Poppins"/>
              <a:buNone/>
            </a:pPr>
            <a:r>
              <a:rPr lang="en-US" sz="2200" b="1" i="0" u="none" strike="noStrike" cap="none">
                <a:solidFill>
                  <a:srgbClr val="A855F7"/>
                </a:solidFill>
                <a:latin typeface="Poppins"/>
                <a:ea typeface="Poppins"/>
                <a:cs typeface="Poppins"/>
                <a:sym typeface="Poppins"/>
              </a:rPr>
              <a:t>+1.0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9"/>
          <p:cNvSpPr txBox="1"/>
          <p:nvPr/>
        </p:nvSpPr>
        <p:spPr>
          <a:xfrm>
            <a:off x="6858000" y="2834640"/>
            <a:ext cx="1783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1100"/>
              <a:buFont typeface="Poppins"/>
              <a:buNone/>
            </a:pPr>
            <a:r>
              <a:rPr lang="en-US" sz="110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Cognition (MoCA)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9"/>
          <p:cNvSpPr txBox="1"/>
          <p:nvPr/>
        </p:nvSpPr>
        <p:spPr>
          <a:xfrm>
            <a:off x="6858000" y="3108960"/>
            <a:ext cx="17830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1000"/>
              <a:buFont typeface="Inter"/>
              <a:buNone/>
            </a:pPr>
            <a:r>
              <a:rPr lang="en-US"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higher is better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9"/>
          <p:cNvSpPr/>
          <p:nvPr/>
        </p:nvSpPr>
        <p:spPr>
          <a:xfrm>
            <a:off x="457200" y="3611880"/>
            <a:ext cx="8229600" cy="713232"/>
          </a:xfrm>
          <a:prstGeom prst="roundRect">
            <a:avLst>
              <a:gd name="adj" fmla="val 15385"/>
            </a:avLst>
          </a:prstGeom>
          <a:solidFill>
            <a:srgbClr val="16193A"/>
          </a:solidFill>
          <a:ln w="12700" cap="flat" cmpd="sng">
            <a:solidFill>
              <a:srgbClr val="1619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9"/>
          <p:cNvSpPr txBox="1"/>
          <p:nvPr/>
        </p:nvSpPr>
        <p:spPr>
          <a:xfrm>
            <a:off x="640080" y="3639312"/>
            <a:ext cx="155448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9A7F0"/>
              </a:buClr>
              <a:buSzPts val="1200"/>
              <a:buFont typeface="Poppins"/>
              <a:buNone/>
            </a:pPr>
            <a:r>
              <a:rPr lang="en-US" sz="1200" b="1" i="0" u="none" strike="noStrike" cap="none">
                <a:solidFill>
                  <a:srgbClr val="C9A7F0"/>
                </a:solidFill>
                <a:latin typeface="Poppins"/>
                <a:ea typeface="Poppins"/>
                <a:cs typeface="Poppins"/>
                <a:sym typeface="Poppins"/>
              </a:rPr>
              <a:t>Organic traction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9"/>
          <p:cNvSpPr txBox="1"/>
          <p:nvPr/>
        </p:nvSpPr>
        <p:spPr>
          <a:xfrm>
            <a:off x="2286000" y="3639312"/>
            <a:ext cx="6217920" cy="658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1200"/>
              <a:buFont typeface="Inter"/>
              <a:buNone/>
            </a:pPr>
            <a:r>
              <a:rPr lang="en-US" sz="1200" b="0" i="0" u="none" strike="noStrike" cap="none">
                <a:solidFill>
                  <a:srgbClr val="F2F0FA"/>
                </a:solidFill>
                <a:latin typeface="Inter"/>
                <a:ea typeface="Inter"/>
                <a:cs typeface="Inter"/>
                <a:sym typeface="Inter"/>
              </a:rPr>
              <a:t>6 paid pre-orders ($719.40) with no paid acquisition, and a letter of intent from the UCSF VA Medical Center for a clinical study.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9"/>
          <p:cNvSpPr txBox="1"/>
          <p:nvPr/>
        </p:nvSpPr>
        <p:spPr>
          <a:xfrm>
            <a:off x="457200" y="4407408"/>
            <a:ext cx="822960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1000"/>
              <a:buFont typeface="Inter"/>
              <a:buNone/>
            </a:pPr>
            <a:r>
              <a:rPr lang="en-US"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Pilot: averages for participants with 2+ sessions. No paid acquisition so far. Pre-orders were placed at the earlier $199.90 launch price.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"/>
          <p:cNvSpPr txBox="1"/>
          <p:nvPr/>
        </p:nvSpPr>
        <p:spPr>
          <a:xfrm>
            <a:off x="457200" y="25603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55F7"/>
              </a:buClr>
              <a:buSzPts val="1100"/>
              <a:buFont typeface="Poppins"/>
              <a:buNone/>
            </a:pPr>
            <a:r>
              <a:rPr lang="en-US" sz="1100" b="1" i="0" u="none" strike="noStrike" cap="none">
                <a:solidFill>
                  <a:srgbClr val="A855F7"/>
                </a:solidFill>
                <a:latin typeface="Poppins"/>
                <a:ea typeface="Poppins"/>
                <a:cs typeface="Poppins"/>
                <a:sym typeface="Poppins"/>
              </a:rPr>
              <a:t>BUSINESS MODEL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1"/>
          <p:cNvSpPr txBox="1"/>
          <p:nvPr/>
        </p:nvSpPr>
        <p:spPr>
          <a:xfrm>
            <a:off x="457200" y="512064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2400"/>
              <a:buFont typeface="Poppins"/>
              <a:buNone/>
            </a:pPr>
            <a:r>
              <a:rPr lang="en-US" sz="240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Hardware + subscription for stimulation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1"/>
          <p:cNvSpPr/>
          <p:nvPr/>
        </p:nvSpPr>
        <p:spPr>
          <a:xfrm>
            <a:off x="457200" y="1463040"/>
            <a:ext cx="2560320" cy="2286000"/>
          </a:xfrm>
          <a:prstGeom prst="roundRect">
            <a:avLst>
              <a:gd name="adj" fmla="val 4800"/>
            </a:avLst>
          </a:prstGeom>
          <a:solidFill>
            <a:srgbClr val="0E1022"/>
          </a:solidFill>
          <a:ln w="12700" cap="flat" cmpd="sng">
            <a:solidFill>
              <a:srgbClr val="0E10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1"/>
          <p:cNvSpPr txBox="1"/>
          <p:nvPr/>
        </p:nvSpPr>
        <p:spPr>
          <a:xfrm>
            <a:off x="685800" y="1645920"/>
            <a:ext cx="21945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55F7"/>
              </a:buClr>
              <a:buSzPts val="3200"/>
              <a:buFont typeface="Poppins"/>
              <a:buNone/>
            </a:pPr>
            <a:r>
              <a:rPr lang="en-US" sz="3200" b="1" i="0" u="none" strike="noStrike" cap="none">
                <a:solidFill>
                  <a:srgbClr val="A855F7"/>
                </a:solidFill>
                <a:latin typeface="Poppins"/>
                <a:ea typeface="Poppins"/>
                <a:cs typeface="Poppins"/>
                <a:sym typeface="Poppins"/>
              </a:rPr>
              <a:t>$99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1"/>
          <p:cNvSpPr txBox="1"/>
          <p:nvPr/>
        </p:nvSpPr>
        <p:spPr>
          <a:xfrm>
            <a:off x="685800" y="2286000"/>
            <a:ext cx="22402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1500"/>
              <a:buFont typeface="Poppins"/>
              <a:buNone/>
            </a:pPr>
            <a:r>
              <a:rPr lang="en-US" sz="150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Mask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1"/>
          <p:cNvSpPr txBox="1"/>
          <p:nvPr/>
        </p:nvSpPr>
        <p:spPr>
          <a:xfrm>
            <a:off x="685800" y="2697480"/>
            <a:ext cx="21945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1200"/>
              <a:buFont typeface="Inter"/>
              <a:buNone/>
            </a:pPr>
            <a:r>
              <a:rPr lang="en-US" sz="12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Launch price. About $40 cost of goods, roughly 60% device gross margin.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1"/>
          <p:cNvSpPr/>
          <p:nvPr/>
        </p:nvSpPr>
        <p:spPr>
          <a:xfrm>
            <a:off x="3291840" y="1463040"/>
            <a:ext cx="2560320" cy="2286000"/>
          </a:xfrm>
          <a:prstGeom prst="roundRect">
            <a:avLst>
              <a:gd name="adj" fmla="val 4800"/>
            </a:avLst>
          </a:prstGeom>
          <a:solidFill>
            <a:srgbClr val="0E1022"/>
          </a:solidFill>
          <a:ln w="12700" cap="flat" cmpd="sng">
            <a:solidFill>
              <a:srgbClr val="0E10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1"/>
          <p:cNvSpPr txBox="1"/>
          <p:nvPr/>
        </p:nvSpPr>
        <p:spPr>
          <a:xfrm>
            <a:off x="3520440" y="1645920"/>
            <a:ext cx="219456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55F7"/>
              </a:buClr>
              <a:buSzPts val="3200"/>
              <a:buFont typeface="Poppins"/>
              <a:buNone/>
            </a:pPr>
            <a:r>
              <a:rPr lang="en-US" sz="3200" b="1" i="0" u="none" strike="noStrike" cap="none">
                <a:solidFill>
                  <a:srgbClr val="A855F7"/>
                </a:solidFill>
                <a:latin typeface="Poppins"/>
                <a:ea typeface="Poppins"/>
                <a:cs typeface="Poppins"/>
                <a:sym typeface="Poppins"/>
              </a:rPr>
              <a:t>$10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1"/>
          <p:cNvSpPr txBox="1"/>
          <p:nvPr/>
        </p:nvSpPr>
        <p:spPr>
          <a:xfrm>
            <a:off x="3520440" y="2286000"/>
            <a:ext cx="22402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1200"/>
              <a:buFont typeface="Poppins"/>
              <a:buNone/>
            </a:pPr>
            <a:r>
              <a:rPr lang="en-US" sz="120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per month, or $99/year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1"/>
          <p:cNvSpPr txBox="1"/>
          <p:nvPr/>
        </p:nvSpPr>
        <p:spPr>
          <a:xfrm>
            <a:off x="3520440" y="2697480"/>
            <a:ext cx="219456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1200"/>
              <a:buFont typeface="Inter"/>
              <a:buNone/>
            </a:pPr>
            <a:r>
              <a:rPr lang="en-US" sz="12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Personalized stimulation protocol that adapts to each user's sleep over time.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1"/>
          <p:cNvSpPr/>
          <p:nvPr/>
        </p:nvSpPr>
        <p:spPr>
          <a:xfrm>
            <a:off x="6126480" y="1463040"/>
            <a:ext cx="2560320" cy="2286000"/>
          </a:xfrm>
          <a:prstGeom prst="roundRect">
            <a:avLst>
              <a:gd name="adj" fmla="val 4800"/>
            </a:avLst>
          </a:prstGeom>
          <a:solidFill>
            <a:srgbClr val="16193A"/>
          </a:solidFill>
          <a:ln w="12700" cap="flat" cmpd="sng">
            <a:solidFill>
              <a:srgbClr val="16193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1"/>
          <p:cNvSpPr txBox="1"/>
          <p:nvPr/>
        </p:nvSpPr>
        <p:spPr>
          <a:xfrm>
            <a:off x="6355080" y="1645920"/>
            <a:ext cx="210312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1300"/>
              <a:buFont typeface="Poppins"/>
              <a:buNone/>
            </a:pPr>
            <a:r>
              <a:rPr lang="en-US" sz="130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Customers pay recurring fees on sleep hardware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1"/>
          <p:cNvSpPr txBox="1"/>
          <p:nvPr/>
        </p:nvSpPr>
        <p:spPr>
          <a:xfrm>
            <a:off x="6355080" y="2468880"/>
            <a:ext cx="219456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1200"/>
              <a:buFont typeface="Inter"/>
              <a:buNone/>
            </a:pPr>
            <a:r>
              <a:rPr lang="en-US" sz="12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Oura: $5.99 per month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1200"/>
              <a:buFont typeface="Inter"/>
              <a:buNone/>
            </a:pPr>
            <a:r>
              <a:rPr lang="en-US" sz="12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Eight Sleep: $17 to $33 per month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"/>
          <p:cNvSpPr txBox="1"/>
          <p:nvPr/>
        </p:nvSpPr>
        <p:spPr>
          <a:xfrm>
            <a:off x="457200" y="25603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55F7"/>
              </a:buClr>
              <a:buSzPts val="1100"/>
              <a:buFont typeface="Poppins"/>
              <a:buNone/>
            </a:pPr>
            <a:r>
              <a:rPr lang="en-US" sz="1100" b="1" i="0" u="none" strike="noStrike" cap="none">
                <a:solidFill>
                  <a:srgbClr val="A855F7"/>
                </a:solidFill>
                <a:latin typeface="Poppins"/>
                <a:ea typeface="Poppins"/>
                <a:cs typeface="Poppins"/>
                <a:sym typeface="Poppins"/>
              </a:rPr>
              <a:t>GO TO MARKET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2"/>
          <p:cNvSpPr txBox="1"/>
          <p:nvPr/>
        </p:nvSpPr>
        <p:spPr>
          <a:xfrm>
            <a:off x="457200" y="512064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2400"/>
              <a:buFont typeface="Poppins"/>
              <a:buNone/>
            </a:pPr>
            <a:r>
              <a:rPr lang="en-US" sz="240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Start with women in midlife, then widen through partners and clinical evidence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2"/>
          <p:cNvSpPr/>
          <p:nvPr/>
        </p:nvSpPr>
        <p:spPr>
          <a:xfrm>
            <a:off x="457200" y="1371600"/>
            <a:ext cx="2651760" cy="2834640"/>
          </a:xfrm>
          <a:prstGeom prst="roundRect">
            <a:avLst>
              <a:gd name="adj" fmla="val 4138"/>
            </a:avLst>
          </a:prstGeom>
          <a:solidFill>
            <a:srgbClr val="0E1022"/>
          </a:solidFill>
          <a:ln w="12700" cap="flat" cmpd="sng">
            <a:solidFill>
              <a:srgbClr val="0E10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2"/>
          <p:cNvSpPr txBox="1"/>
          <p:nvPr/>
        </p:nvSpPr>
        <p:spPr>
          <a:xfrm>
            <a:off x="640080" y="1508760"/>
            <a:ext cx="2286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55F7"/>
              </a:buClr>
              <a:buSzPts val="1100"/>
              <a:buFont typeface="Poppins"/>
              <a:buNone/>
            </a:pPr>
            <a:r>
              <a:rPr lang="en-US" sz="1100" b="1" i="0" u="none" strike="noStrike" cap="none">
                <a:solidFill>
                  <a:srgbClr val="A855F7"/>
                </a:solidFill>
                <a:latin typeface="Poppins"/>
                <a:ea typeface="Poppins"/>
                <a:cs typeface="Poppins"/>
                <a:sym typeface="Poppins"/>
              </a:rPr>
              <a:t>TODAY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2"/>
          <p:cNvSpPr txBox="1"/>
          <p:nvPr/>
        </p:nvSpPr>
        <p:spPr>
          <a:xfrm>
            <a:off x="640080" y="1783080"/>
            <a:ext cx="22860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1500"/>
              <a:buFont typeface="Poppins"/>
              <a:buNone/>
            </a:pPr>
            <a:r>
              <a:rPr lang="en-US" sz="150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Direct to consumer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2"/>
          <p:cNvSpPr txBox="1"/>
          <p:nvPr/>
        </p:nvSpPr>
        <p:spPr>
          <a:xfrm>
            <a:off x="640080" y="2194560"/>
            <a:ext cx="2286000" cy="201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1200"/>
              <a:buFont typeface="Inter"/>
              <a:buNone/>
            </a:pPr>
            <a:r>
              <a:rPr lang="en-US" sz="12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Wellness product, sleep-quality claims only. Product launch: 500 units.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2"/>
          <p:cNvSpPr/>
          <p:nvPr/>
        </p:nvSpPr>
        <p:spPr>
          <a:xfrm>
            <a:off x="3246120" y="1371600"/>
            <a:ext cx="2651760" cy="2834640"/>
          </a:xfrm>
          <a:prstGeom prst="roundRect">
            <a:avLst>
              <a:gd name="adj" fmla="val 4138"/>
            </a:avLst>
          </a:prstGeom>
          <a:solidFill>
            <a:srgbClr val="0E1022"/>
          </a:solidFill>
          <a:ln w="12700" cap="flat" cmpd="sng">
            <a:solidFill>
              <a:srgbClr val="0E10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2"/>
          <p:cNvSpPr txBox="1"/>
          <p:nvPr/>
        </p:nvSpPr>
        <p:spPr>
          <a:xfrm>
            <a:off x="3429000" y="1508760"/>
            <a:ext cx="2286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55F7"/>
              </a:buClr>
              <a:buSzPts val="1100"/>
              <a:buFont typeface="Poppins"/>
              <a:buNone/>
            </a:pPr>
            <a:r>
              <a:rPr lang="en-US" sz="1100" b="1" i="0" u="none" strike="noStrike" cap="none">
                <a:solidFill>
                  <a:srgbClr val="A855F7"/>
                </a:solidFill>
                <a:latin typeface="Poppins"/>
                <a:ea typeface="Poppins"/>
                <a:cs typeface="Poppins"/>
                <a:sym typeface="Poppins"/>
              </a:rPr>
              <a:t>NEXT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2"/>
          <p:cNvSpPr txBox="1"/>
          <p:nvPr/>
        </p:nvSpPr>
        <p:spPr>
          <a:xfrm>
            <a:off x="3429000" y="1783080"/>
            <a:ext cx="22860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1500"/>
              <a:buFont typeface="Poppins"/>
              <a:buNone/>
            </a:pPr>
            <a:r>
              <a:rPr lang="en-US" sz="150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Partnerships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2"/>
          <p:cNvSpPr txBox="1"/>
          <p:nvPr/>
        </p:nvSpPr>
        <p:spPr>
          <a:xfrm>
            <a:off x="3429000" y="2194560"/>
            <a:ext cx="2286000" cy="201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1200"/>
              <a:buFont typeface="Inter"/>
              <a:buNone/>
            </a:pPr>
            <a:r>
              <a:rPr lang="en-US" sz="12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LOI signed with the UCSF VA Medical Center. Co-branded programs with wellness studios and centers extend our reach.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2"/>
          <p:cNvSpPr/>
          <p:nvPr/>
        </p:nvSpPr>
        <p:spPr>
          <a:xfrm>
            <a:off x="6035040" y="1371600"/>
            <a:ext cx="2651760" cy="2834640"/>
          </a:xfrm>
          <a:prstGeom prst="roundRect">
            <a:avLst>
              <a:gd name="adj" fmla="val 4138"/>
            </a:avLst>
          </a:prstGeom>
          <a:solidFill>
            <a:srgbClr val="0E1022"/>
          </a:solidFill>
          <a:ln w="12700" cap="flat" cmpd="sng">
            <a:solidFill>
              <a:srgbClr val="0E10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2"/>
          <p:cNvSpPr txBox="1"/>
          <p:nvPr/>
        </p:nvSpPr>
        <p:spPr>
          <a:xfrm>
            <a:off x="6217920" y="1508760"/>
            <a:ext cx="2286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55F7"/>
              </a:buClr>
              <a:buSzPts val="1100"/>
              <a:buFont typeface="Poppins"/>
              <a:buNone/>
            </a:pPr>
            <a:r>
              <a:rPr lang="en-US" sz="1100" b="1" i="0" u="none" strike="noStrike" cap="none">
                <a:solidFill>
                  <a:srgbClr val="A855F7"/>
                </a:solidFill>
                <a:latin typeface="Poppins"/>
                <a:ea typeface="Poppins"/>
                <a:cs typeface="Poppins"/>
                <a:sym typeface="Poppins"/>
              </a:rPr>
              <a:t>AT SCALE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2"/>
          <p:cNvSpPr txBox="1"/>
          <p:nvPr/>
        </p:nvSpPr>
        <p:spPr>
          <a:xfrm>
            <a:off x="6217920" y="1783080"/>
            <a:ext cx="22860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1500"/>
              <a:buFont typeface="Poppins"/>
              <a:buNone/>
            </a:pPr>
            <a:r>
              <a:rPr lang="en-US" sz="150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Clinical path</a:t>
            </a:r>
            <a:endParaRPr sz="15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2"/>
          <p:cNvSpPr txBox="1"/>
          <p:nvPr/>
        </p:nvSpPr>
        <p:spPr>
          <a:xfrm>
            <a:off x="6217920" y="2194560"/>
            <a:ext cx="2286000" cy="201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1200"/>
              <a:buFont typeface="Inter"/>
              <a:buNone/>
            </a:pPr>
            <a:r>
              <a:rPr lang="en-US" sz="12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FDA 510(k) clearance &amp; HSA/FSA eligibility and clinician channels.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3"/>
          <p:cNvSpPr txBox="1"/>
          <p:nvPr/>
        </p:nvSpPr>
        <p:spPr>
          <a:xfrm>
            <a:off x="457200" y="25603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55F7"/>
              </a:buClr>
              <a:buSzPts val="1100"/>
              <a:buFont typeface="Poppins"/>
              <a:buNone/>
            </a:pPr>
            <a:r>
              <a:rPr lang="en-US" sz="1100" b="1" i="0" u="none" strike="noStrike" cap="none">
                <a:solidFill>
                  <a:srgbClr val="A855F7"/>
                </a:solidFill>
                <a:latin typeface="Poppins"/>
                <a:ea typeface="Poppins"/>
                <a:cs typeface="Poppins"/>
                <a:sym typeface="Poppins"/>
              </a:rPr>
              <a:t>THE TEAM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3"/>
          <p:cNvSpPr txBox="1"/>
          <p:nvPr/>
        </p:nvSpPr>
        <p:spPr>
          <a:xfrm>
            <a:off x="457200" y="512064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2400"/>
              <a:buFont typeface="Poppins"/>
              <a:buNone/>
            </a:pPr>
            <a:r>
              <a:rPr lang="en-US" sz="240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Neuroscience depth, AI product experience, and field-tested operators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3"/>
          <p:cNvSpPr/>
          <p:nvPr/>
        </p:nvSpPr>
        <p:spPr>
          <a:xfrm>
            <a:off x="457200" y="1371600"/>
            <a:ext cx="1984248" cy="2926080"/>
          </a:xfrm>
          <a:prstGeom prst="roundRect">
            <a:avLst>
              <a:gd name="adj" fmla="val 5530"/>
            </a:avLst>
          </a:prstGeom>
          <a:solidFill>
            <a:srgbClr val="0E1022"/>
          </a:solidFill>
          <a:ln w="12700" cap="flat" cmpd="sng">
            <a:solidFill>
              <a:srgbClr val="0E10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3" name="Google Shape;183;p13" descr="Nir Cafri, Ph.D. candida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0080" y="1554480"/>
            <a:ext cx="731520" cy="73152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4" name="Google Shape;184;p13"/>
          <p:cNvSpPr txBox="1"/>
          <p:nvPr/>
        </p:nvSpPr>
        <p:spPr>
          <a:xfrm>
            <a:off x="640080" y="2395728"/>
            <a:ext cx="16459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1150"/>
              <a:buFont typeface="Poppins"/>
              <a:buNone/>
            </a:pPr>
            <a:r>
              <a:rPr lang="en-US" sz="115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Nir Cafri, Ph.D. candidate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3"/>
          <p:cNvSpPr txBox="1"/>
          <p:nvPr/>
        </p:nvSpPr>
        <p:spPr>
          <a:xfrm>
            <a:off x="640080" y="2788920"/>
            <a:ext cx="16459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9A7F0"/>
              </a:buClr>
              <a:buSzPts val="1100"/>
              <a:buFont typeface="Inter"/>
              <a:buNone/>
            </a:pPr>
            <a:r>
              <a:rPr lang="en-US" sz="1100" b="0" i="0" u="none" strike="noStrike" cap="none">
                <a:solidFill>
                  <a:srgbClr val="C9A7F0"/>
                </a:solidFill>
                <a:latin typeface="Inter"/>
                <a:ea typeface="Inter"/>
                <a:cs typeface="Inter"/>
                <a:sym typeface="Inter"/>
              </a:rPr>
              <a:t>CEO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13"/>
          <p:cNvSpPr txBox="1"/>
          <p:nvPr/>
        </p:nvSpPr>
        <p:spPr>
          <a:xfrm>
            <a:off x="640080" y="3090672"/>
            <a:ext cx="1645920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900"/>
              <a:buFont typeface="Inter"/>
              <a:buNone/>
            </a:pPr>
            <a:r>
              <a:rPr lang="en-US" sz="9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Neuroscience PhD candidate on heart–brain axis coupling across sleep stages. AI specialist and deep learning expert. Led AI development at a medical technology company.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3"/>
          <p:cNvSpPr/>
          <p:nvPr/>
        </p:nvSpPr>
        <p:spPr>
          <a:xfrm>
            <a:off x="2569464" y="1371600"/>
            <a:ext cx="1984248" cy="2926080"/>
          </a:xfrm>
          <a:prstGeom prst="roundRect">
            <a:avLst>
              <a:gd name="adj" fmla="val 5530"/>
            </a:avLst>
          </a:prstGeom>
          <a:solidFill>
            <a:srgbClr val="0E1022"/>
          </a:solidFill>
          <a:ln w="12700" cap="flat" cmpd="sng">
            <a:solidFill>
              <a:srgbClr val="0E10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8" name="Google Shape;188;p13" descr="Ellie Bleiberg, MBA candida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52344" y="1554480"/>
            <a:ext cx="731520" cy="73152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89" name="Google Shape;189;p13"/>
          <p:cNvSpPr txBox="1"/>
          <p:nvPr/>
        </p:nvSpPr>
        <p:spPr>
          <a:xfrm>
            <a:off x="2752344" y="2395728"/>
            <a:ext cx="16459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1150"/>
              <a:buFont typeface="Poppins"/>
              <a:buNone/>
            </a:pPr>
            <a:r>
              <a:rPr lang="en-US" sz="115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Ellie Bleiberg, MBA candidate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3"/>
          <p:cNvSpPr txBox="1"/>
          <p:nvPr/>
        </p:nvSpPr>
        <p:spPr>
          <a:xfrm>
            <a:off x="2752344" y="2788920"/>
            <a:ext cx="16459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9A7F0"/>
              </a:buClr>
              <a:buSzPts val="1100"/>
              <a:buFont typeface="Inter"/>
              <a:buNone/>
            </a:pPr>
            <a:r>
              <a:rPr lang="en-US" sz="1100" b="0" i="0" u="none" strike="noStrike" cap="none">
                <a:solidFill>
                  <a:srgbClr val="C9A7F0"/>
                </a:solidFill>
                <a:latin typeface="Inter"/>
                <a:ea typeface="Inter"/>
                <a:cs typeface="Inter"/>
                <a:sym typeface="Inter"/>
              </a:rPr>
              <a:t>CPO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3"/>
          <p:cNvSpPr txBox="1"/>
          <p:nvPr/>
        </p:nvSpPr>
        <p:spPr>
          <a:xfrm>
            <a:off x="2752344" y="3090672"/>
            <a:ext cx="1645920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900"/>
              <a:buFont typeface="Inter"/>
              <a:buNone/>
            </a:pPr>
            <a:r>
              <a:rPr lang="en-US" sz="9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Ex-Google, Haas MBA candidate and product manager of AI products, with 0-to-1 product discovery and qualitative research experience.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3"/>
          <p:cNvSpPr/>
          <p:nvPr/>
        </p:nvSpPr>
        <p:spPr>
          <a:xfrm>
            <a:off x="4681728" y="1371600"/>
            <a:ext cx="1984248" cy="2926080"/>
          </a:xfrm>
          <a:prstGeom prst="roundRect">
            <a:avLst>
              <a:gd name="adj" fmla="val 5530"/>
            </a:avLst>
          </a:prstGeom>
          <a:solidFill>
            <a:srgbClr val="0E1022"/>
          </a:solidFill>
          <a:ln w="12700" cap="flat" cmpd="sng">
            <a:solidFill>
              <a:srgbClr val="0E10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3" name="Google Shape;193;p13" descr="Prof. Felix Benninger, MD, Ph.D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64608" y="1554480"/>
            <a:ext cx="731520" cy="73152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4" name="Google Shape;194;p13"/>
          <p:cNvSpPr txBox="1"/>
          <p:nvPr/>
        </p:nvSpPr>
        <p:spPr>
          <a:xfrm>
            <a:off x="4864608" y="2395728"/>
            <a:ext cx="16459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1150"/>
              <a:buFont typeface="Poppins"/>
              <a:buNone/>
            </a:pPr>
            <a:r>
              <a:rPr lang="en-US" sz="115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Prof. Felix Benninger, MD, Ph.D.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3"/>
          <p:cNvSpPr txBox="1"/>
          <p:nvPr/>
        </p:nvSpPr>
        <p:spPr>
          <a:xfrm>
            <a:off x="4864608" y="2788920"/>
            <a:ext cx="16459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9A7F0"/>
              </a:buClr>
              <a:buSzPts val="1100"/>
              <a:buFont typeface="Inter"/>
              <a:buNone/>
            </a:pPr>
            <a:r>
              <a:rPr lang="en-US" sz="1100" b="0" i="0" u="none" strike="noStrike" cap="none">
                <a:solidFill>
                  <a:srgbClr val="C9A7F0"/>
                </a:solidFill>
                <a:latin typeface="Inter"/>
                <a:ea typeface="Inter"/>
                <a:cs typeface="Inter"/>
                <a:sym typeface="Inter"/>
              </a:rPr>
              <a:t>Scientific Advisor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3"/>
          <p:cNvSpPr txBox="1"/>
          <p:nvPr/>
        </p:nvSpPr>
        <p:spPr>
          <a:xfrm>
            <a:off x="4864608" y="3090672"/>
            <a:ext cx="1645920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900"/>
              <a:buFont typeface="Inter"/>
              <a:buNone/>
            </a:pPr>
            <a:r>
              <a:rPr lang="en-US" sz="9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Clinical neurologist and expert in electrophysiological techniques and epileptogenesis.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3"/>
          <p:cNvSpPr/>
          <p:nvPr/>
        </p:nvSpPr>
        <p:spPr>
          <a:xfrm>
            <a:off x="6793992" y="1371600"/>
            <a:ext cx="1984248" cy="2926080"/>
          </a:xfrm>
          <a:prstGeom prst="roundRect">
            <a:avLst>
              <a:gd name="adj" fmla="val 5530"/>
            </a:avLst>
          </a:prstGeom>
          <a:solidFill>
            <a:srgbClr val="0E1022"/>
          </a:solidFill>
          <a:ln w="12700" cap="flat" cmpd="sng">
            <a:solidFill>
              <a:srgbClr val="0E102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8" name="Google Shape;198;p13" descr="Chad Van Nulan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976872" y="1554480"/>
            <a:ext cx="731520" cy="73152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99" name="Google Shape;199;p13"/>
          <p:cNvSpPr txBox="1"/>
          <p:nvPr/>
        </p:nvSpPr>
        <p:spPr>
          <a:xfrm>
            <a:off x="6976872" y="2395728"/>
            <a:ext cx="16459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1150"/>
              <a:buFont typeface="Poppins"/>
              <a:buNone/>
            </a:pPr>
            <a:r>
              <a:rPr lang="en-US" sz="115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Chad Van Nuland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3"/>
          <p:cNvSpPr txBox="1"/>
          <p:nvPr/>
        </p:nvSpPr>
        <p:spPr>
          <a:xfrm>
            <a:off x="6976872" y="2788920"/>
            <a:ext cx="16459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9A7F0"/>
              </a:buClr>
              <a:buSzPts val="1100"/>
              <a:buFont typeface="Inter"/>
              <a:buNone/>
            </a:pPr>
            <a:r>
              <a:rPr lang="en-US" sz="1100" b="0" i="0" u="none" strike="noStrike" cap="none">
                <a:solidFill>
                  <a:srgbClr val="C9A7F0"/>
                </a:solidFill>
                <a:latin typeface="Inter"/>
                <a:ea typeface="Inter"/>
                <a:cs typeface="Inter"/>
                <a:sym typeface="Inter"/>
              </a:rPr>
              <a:t>GTM Strategy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3"/>
          <p:cNvSpPr txBox="1"/>
          <p:nvPr/>
        </p:nvSpPr>
        <p:spPr>
          <a:xfrm>
            <a:off x="6976872" y="3090672"/>
            <a:ext cx="1645920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900"/>
              <a:buFont typeface="Inter"/>
              <a:buNone/>
            </a:pPr>
            <a:r>
              <a:rPr lang="en-US" sz="9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Former Special Forces medical sergeant (Green Beret) and Marine Scout Sniper team leader, now at Berkeley Haas. Founded EvidentMeds, a health-data platform.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4"/>
          <p:cNvSpPr txBox="1"/>
          <p:nvPr/>
        </p:nvSpPr>
        <p:spPr>
          <a:xfrm>
            <a:off x="457200" y="25603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55F7"/>
              </a:buClr>
              <a:buSzPts val="1100"/>
              <a:buFont typeface="Poppins"/>
              <a:buNone/>
            </a:pPr>
            <a:r>
              <a:rPr lang="en-US" sz="1100" b="1" i="0" u="none" strike="noStrike" cap="none">
                <a:solidFill>
                  <a:srgbClr val="A855F7"/>
                </a:solidFill>
                <a:latin typeface="Poppins"/>
                <a:ea typeface="Poppins"/>
                <a:cs typeface="Poppins"/>
                <a:sym typeface="Poppins"/>
              </a:rPr>
              <a:t>COMPETITIVE LANDSCAPE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4"/>
          <p:cNvSpPr txBox="1"/>
          <p:nvPr/>
        </p:nvSpPr>
        <p:spPr>
          <a:xfrm>
            <a:off x="457200" y="512064"/>
            <a:ext cx="822960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F0FA"/>
              </a:buClr>
              <a:buSzPts val="2400"/>
              <a:buFont typeface="Poppins"/>
              <a:buNone/>
            </a:pPr>
            <a:r>
              <a:rPr lang="en-US" sz="2400" b="1" i="0" u="none" strike="noStrike" cap="none">
                <a:solidFill>
                  <a:srgbClr val="F2F0FA"/>
                </a:solidFill>
                <a:latin typeface="Poppins"/>
                <a:ea typeface="Poppins"/>
                <a:cs typeface="Poppins"/>
                <a:sym typeface="Poppins"/>
              </a:rPr>
              <a:t>Dreamz combines active, adaptive sleep support with an all-night, everyday form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0" name="Google Shape;210;p14"/>
          <p:cNvGraphicFramePr/>
          <p:nvPr>
            <p:extLst>
              <p:ext uri="{D42A27DB-BD31-4B8C-83A1-F6EECF244321}">
                <p14:modId xmlns:p14="http://schemas.microsoft.com/office/powerpoint/2010/main" val="4083313299"/>
              </p:ext>
            </p:extLst>
          </p:nvPr>
        </p:nvGraphicFramePr>
        <p:xfrm>
          <a:off x="457200" y="1752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{47EEDA6F-F536-4F2E-8592-661F891FD64A}</a:tableStyleId>
              </a:tblPr>
              <a:tblGrid>
                <a:gridCol w="265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7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8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7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9A7F0"/>
                        </a:buClr>
                        <a:buSzPts val="1100"/>
                        <a:buFont typeface="Poppins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C9A7F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Dreamz</a:t>
                      </a:r>
                      <a:endParaRPr sz="11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0FA"/>
                        </a:buClr>
                        <a:buSzPts val="1100"/>
                        <a:buFont typeface="Poppins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F2F0FA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Elemind</a:t>
                      </a:r>
                      <a:endParaRPr sz="11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0FA"/>
                        </a:buClr>
                        <a:buSzPts val="1100"/>
                        <a:buFont typeface="Poppins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F2F0FA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Bía</a:t>
                      </a:r>
                      <a:endParaRPr sz="11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0FA"/>
                        </a:buClr>
                        <a:buSzPts val="1100"/>
                        <a:buFont typeface="Poppins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F2F0FA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Passive mask</a:t>
                      </a:r>
                      <a:endParaRPr sz="11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0FA"/>
                        </a:buClr>
                        <a:buSzPts val="1100"/>
                        <a:buFont typeface="Poppins"/>
                        <a:buNone/>
                      </a:pPr>
                      <a:r>
                        <a:rPr lang="en-US" sz="1100" b="1" u="none" strike="noStrike" cap="none">
                          <a:solidFill>
                            <a:srgbClr val="F2F0FA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Oura Ring</a:t>
                      </a:r>
                      <a:endParaRPr sz="1100" u="none" strike="noStrike" cap="none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0FA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strike="noStrike" cap="none">
                          <a:solidFill>
                            <a:srgbClr val="F2F0FA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Personalized</a:t>
                      </a:r>
                      <a:endParaRPr sz="11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E10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solidFill>
                          <a:srgbClr val="22C55E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59E0B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59E0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!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F4444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EF4444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✕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0FA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strike="noStrike" cap="none">
                          <a:solidFill>
                            <a:srgbClr val="F2F0FA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Improves sleep actively</a:t>
                      </a:r>
                      <a:endParaRPr sz="11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E10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solidFill>
                          <a:srgbClr val="22C55E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F4444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EF4444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✕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F4444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EF4444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✕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0FA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strike="noStrike" cap="none">
                          <a:solidFill>
                            <a:srgbClr val="F2F0FA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Comfortable all night</a:t>
                      </a:r>
                      <a:endParaRPr sz="11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E10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F4444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59E0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!</a:t>
                      </a:r>
                      <a:endParaRPr sz="1400" u="none" strike="noStrike" cap="none">
                        <a:solidFill>
                          <a:srgbClr val="F59E0B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F4444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EF4444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✕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0FA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strike="noStrike" cap="none">
                          <a:solidFill>
                            <a:srgbClr val="F2F0FA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Fits existing bedtime routine</a:t>
                      </a:r>
                      <a:endParaRPr sz="11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E10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F4444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59E0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!</a:t>
                      </a:r>
                      <a:endParaRPr sz="1400" u="none" strike="noStrike" cap="none">
                        <a:solidFill>
                          <a:srgbClr val="F59E0B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59E0B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59E0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!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F4444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EF4444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✕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0FA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strike="noStrike" cap="none">
                          <a:solidFill>
                            <a:srgbClr val="F2F0FA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Learns and adapts over time</a:t>
                      </a:r>
                      <a:endParaRPr sz="11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E10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59E0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!</a:t>
                      </a:r>
                      <a:endParaRPr sz="1400" u="none" strike="noStrike" cap="none">
                        <a:solidFill>
                          <a:srgbClr val="F59E0B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59E0B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59E0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!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F4444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EF4444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✕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0FA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strike="noStrike" cap="none">
                          <a:solidFill>
                            <a:srgbClr val="F2F0FA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Consumer-friendly form factor</a:t>
                      </a:r>
                      <a:endParaRPr sz="11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E10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F4444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59E0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!</a:t>
                      </a:r>
                      <a:endParaRPr sz="1400" u="none" strike="noStrike" cap="none">
                        <a:solidFill>
                          <a:srgbClr val="F59E0B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F4444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EF4444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✕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59E0B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59E0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!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2F0FA"/>
                        </a:buClr>
                        <a:buSzPts val="1100"/>
                        <a:buFont typeface="Inter"/>
                        <a:buNone/>
                      </a:pPr>
                      <a:r>
                        <a:rPr lang="en-US" sz="1100" u="none" strike="noStrike" cap="none">
                          <a:solidFill>
                            <a:srgbClr val="F2F0FA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Acts + measures</a:t>
                      </a:r>
                      <a:endParaRPr sz="11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E102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2C55E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22C55E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✓</a:t>
                      </a:r>
                      <a:endParaRPr sz="1400" u="none" strike="noStrike" cap="none">
                        <a:solidFill>
                          <a:srgbClr val="22C55E"/>
                        </a:solidFill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59E0B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F59E0B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!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F4444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EF4444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✕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EF4444"/>
                        </a:buClr>
                        <a:buSzPts val="1400"/>
                        <a:buFont typeface="Inter"/>
                        <a:buNone/>
                      </a:pPr>
                      <a:r>
                        <a:rPr lang="en-US" sz="1400" b="1" u="none" strike="noStrike" cap="none">
                          <a:solidFill>
                            <a:srgbClr val="EF4444"/>
                          </a:solidFill>
                          <a:latin typeface="Inter"/>
                          <a:ea typeface="Inter"/>
                          <a:cs typeface="Inter"/>
                          <a:sym typeface="Inter"/>
                        </a:rPr>
                        <a:t>✕</a:t>
                      </a:r>
                      <a:endParaRPr sz="1400" u="none" strike="noStrike" cap="none">
                        <a:latin typeface="Inter"/>
                        <a:ea typeface="Inter"/>
                        <a:cs typeface="Inter"/>
                        <a:sym typeface="Inter"/>
                      </a:endParaRPr>
                    </a:p>
                  </a:txBody>
                  <a:tcPr marL="91450" marR="91450" marT="27425" marB="274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2A2D4A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2A2D4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405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11" name="Google Shape;211;p14"/>
          <p:cNvSpPr txBox="1"/>
          <p:nvPr/>
        </p:nvSpPr>
        <p:spPr>
          <a:xfrm>
            <a:off x="457200" y="4787900"/>
            <a:ext cx="822960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8A5C0"/>
              </a:buClr>
              <a:buSzPts val="1000"/>
              <a:buFont typeface="Inter"/>
              <a:buNone/>
            </a:pPr>
            <a:r>
              <a:rPr lang="en-US" sz="1000" b="0" i="0" u="none" strike="noStrike" cap="none">
                <a:solidFill>
                  <a:srgbClr val="A8A5C0"/>
                </a:solidFill>
                <a:latin typeface="Inter"/>
                <a:ea typeface="Inter"/>
                <a:cs typeface="Inter"/>
                <a:sym typeface="Inter"/>
              </a:rPr>
              <a:t>✓ yes   ! partial   ✕ no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roduct photo dreamz">
            <a:extLst>
              <a:ext uri="{FF2B5EF4-FFF2-40B4-BE49-F238E27FC236}">
                <a16:creationId xmlns:a16="http://schemas.microsoft.com/office/drawing/2014/main" id="{A67CF9F5-4091-0F9B-885F-CB1DBF973088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467100" y="1320800"/>
            <a:ext cx="381000" cy="381000"/>
          </a:xfrm>
          <a:prstGeom prst="ellipse">
            <a:avLst/>
          </a:prstGeom>
          <a:ln w="9525">
            <a:solidFill>
              <a:srgbClr val="6D3A5A"/>
            </a:solidFill>
          </a:ln>
        </p:spPr>
      </p:pic>
      <p:pic>
        <p:nvPicPr>
          <p:cNvPr id="7" name="Product photo bia">
            <a:extLst>
              <a:ext uri="{FF2B5EF4-FFF2-40B4-BE49-F238E27FC236}">
                <a16:creationId xmlns:a16="http://schemas.microsoft.com/office/drawing/2014/main" id="{62BC0419-4558-C01C-4A73-97656CF777CA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5657850" y="1320800"/>
            <a:ext cx="381000" cy="381000"/>
          </a:xfrm>
          <a:prstGeom prst="ellipse">
            <a:avLst/>
          </a:prstGeom>
          <a:ln w="9525">
            <a:solidFill>
              <a:srgbClr val="6D3A5A"/>
            </a:solidFill>
          </a:ln>
        </p:spPr>
      </p:pic>
      <p:pic>
        <p:nvPicPr>
          <p:cNvPr id="9" name="Product photo manta">
            <a:extLst>
              <a:ext uri="{FF2B5EF4-FFF2-40B4-BE49-F238E27FC236}">
                <a16:creationId xmlns:a16="http://schemas.microsoft.com/office/drawing/2014/main" id="{235BAA82-F02D-DFD9-137C-E7ADF754F516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800850" y="1320800"/>
            <a:ext cx="381000" cy="381000"/>
          </a:xfrm>
          <a:prstGeom prst="ellipse">
            <a:avLst/>
          </a:prstGeom>
          <a:ln w="9525">
            <a:solidFill>
              <a:srgbClr val="6D3A5A"/>
            </a:solidFill>
          </a:ln>
        </p:spPr>
      </p:pic>
      <p:pic>
        <p:nvPicPr>
          <p:cNvPr id="11" name="Product photo oura">
            <a:extLst>
              <a:ext uri="{FF2B5EF4-FFF2-40B4-BE49-F238E27FC236}">
                <a16:creationId xmlns:a16="http://schemas.microsoft.com/office/drawing/2014/main" id="{CEAB1558-6ADE-6EB9-6EB5-8D39AA85C3E5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7943850" y="1320800"/>
            <a:ext cx="381000" cy="381000"/>
          </a:xfrm>
          <a:prstGeom prst="ellipse">
            <a:avLst/>
          </a:prstGeom>
          <a:ln w="9525">
            <a:solidFill>
              <a:srgbClr val="6D3A5A"/>
            </a:solidFill>
          </a:ln>
        </p:spPr>
      </p:pic>
      <p:pic>
        <p:nvPicPr>
          <p:cNvPr id="4" name="Product photo elemind">
            <a:extLst>
              <a:ext uri="{FF2B5EF4-FFF2-40B4-BE49-F238E27FC236}">
                <a16:creationId xmlns:a16="http://schemas.microsoft.com/office/drawing/2014/main" id="{74F5E444-2E85-3AAE-643C-93F0A64DA360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563110" y="1320800"/>
            <a:ext cx="381000" cy="381000"/>
          </a:xfrm>
          <a:prstGeom prst="ellipse">
            <a:avLst/>
          </a:prstGeom>
          <a:ln w="9525">
            <a:solidFill>
              <a:srgbClr val="6D3A5A"/>
            </a:solidFill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reamz">
  <a:themeElements>
    <a:clrScheme name="Dreamz">
      <a:dk1>
        <a:srgbClr val="04050D"/>
      </a:dk1>
      <a:lt1>
        <a:srgbClr val="F2F0FA"/>
      </a:lt1>
      <a:dk2>
        <a:srgbClr val="0E1022"/>
      </a:dk2>
      <a:lt2>
        <a:srgbClr val="A8A5C0"/>
      </a:lt2>
      <a:accent1>
        <a:srgbClr val="A855F7"/>
      </a:accent1>
      <a:accent2>
        <a:srgbClr val="C9A7F0"/>
      </a:accent2>
      <a:accent3>
        <a:srgbClr val="6D28D9"/>
      </a:accent3>
      <a:accent4>
        <a:srgbClr val="7C83FF"/>
      </a:accent4>
      <a:accent5>
        <a:srgbClr val="2A2D4A"/>
      </a:accent5>
      <a:accent6>
        <a:srgbClr val="E9D5FF"/>
      </a:accent6>
      <a:hlink>
        <a:srgbClr val="C9A7F0"/>
      </a:hlink>
      <a:folHlink>
        <a:srgbClr val="A8A5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reamz">
  <a:themeElements>
    <a:clrScheme name="Dreamz">
      <a:dk1>
        <a:srgbClr val="04050D"/>
      </a:dk1>
      <a:lt1>
        <a:srgbClr val="F2F0FA"/>
      </a:lt1>
      <a:dk2>
        <a:srgbClr val="0E1022"/>
      </a:dk2>
      <a:lt2>
        <a:srgbClr val="A8A5C0"/>
      </a:lt2>
      <a:accent1>
        <a:srgbClr val="A855F7"/>
      </a:accent1>
      <a:accent2>
        <a:srgbClr val="C9A7F0"/>
      </a:accent2>
      <a:accent3>
        <a:srgbClr val="6D28D9"/>
      </a:accent3>
      <a:accent4>
        <a:srgbClr val="7C83FF"/>
      </a:accent4>
      <a:accent5>
        <a:srgbClr val="2A2D4A"/>
      </a:accent5>
      <a:accent6>
        <a:srgbClr val="E9D5FF"/>
      </a:accent6>
      <a:hlink>
        <a:srgbClr val="C9A7F0"/>
      </a:hlink>
      <a:folHlink>
        <a:srgbClr val="A8A5C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557</Words>
  <Application>Microsoft Office PowerPoint</Application>
  <PresentationFormat>On-screen Show (16:9)</PresentationFormat>
  <Paragraphs>118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Inter</vt:lpstr>
      <vt:lpstr>Arial</vt:lpstr>
      <vt:lpstr>Poppins</vt:lpstr>
      <vt:lpstr>Calibri</vt:lpstr>
      <vt:lpstr>Dreamz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Nir Cafri</cp:lastModifiedBy>
  <cp:revision>13</cp:revision>
  <dcterms:modified xsi:type="dcterms:W3CDTF">2026-10-16T04:34:25Z</dcterms:modified>
</cp:coreProperties>
</file>